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965960"/>
            <a:ext cx="104241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1F2937"/>
                </a:solidFill>
                <a:latin typeface="Segoe UI"/>
              </a:rPr>
              <a:t>Biobanking, inside </a:t>
            </a:r>
            <a:r>
              <a:rPr sz="4400" b="1">
                <a:solidFill>
                  <a:srgbClr val="396B9E"/>
                </a:solidFill>
                <a:latin typeface="Segoe UI"/>
              </a:rPr>
              <a:t>StudyTrax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6968" y="2971800"/>
            <a:ext cx="104241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900" b="0">
                <a:solidFill>
                  <a:srgbClr val="545454"/>
                </a:solidFill>
                <a:latin typeface="Segoe UI"/>
              </a:rPr>
              <a:t>A walkthrough of our working design — built to be reshaped by your requirements today.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6968" y="3931920"/>
            <a:ext cx="104241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Prepared for the CSNK2A1 Foundation · working session · every screen is a live, clickable prototype · everything is a proposal</a:t>
            </a:r>
          </a:p>
          <a:p>
            <a:pPr>
              <a:spcBef>
                <a:spcPts val="600"/>
              </a:spcBef>
            </a:pPr>
            <a:r>
              <a:rPr sz="1200" b="0">
                <a:solidFill>
                  <a:srgbClr val="767676"/>
                </a:solidFill>
                <a:latin typeface="Segoe UI"/>
              </a:rPr>
              <a:t>ScienceTrax · August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Storage — the physical world, modeled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Sites → freezers → shelves → racks → boxes → positions, with fill shown at every level.</a:t>
            </a:r>
          </a:p>
        </p:txBody>
      </p:sp>
      <p:pic>
        <p:nvPicPr>
          <p:cNvPr id="6" name="Picture 5" descr="deck-07-stor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Map your real fleet: how many units, which sites, what geometry — boxes, canes, cassette drawers?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This is live software underneath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The working application's storage views — the wireframes stand in front of a real system.</a:t>
            </a:r>
          </a:p>
        </p:txBody>
      </p:sp>
      <p:pic>
        <p:nvPicPr>
          <p:cNvPr id="6" name="Picture 5" descr="deck-08-appvisua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Capacity — see the wall before you hit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Fleet, by type, by site — with warning thresholds.</a:t>
            </a:r>
          </a:p>
        </p:txBody>
      </p:sp>
      <p:pic>
        <p:nvPicPr>
          <p:cNvPr id="6" name="Picture 5" descr="deck-09-capac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What threshold should warn you — 80%? 90%? — and who gets the alert?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Requests — researchers ask, the bank governs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Find samples by subject criteria, request aliquots; approval checks consent scope and use restrictions.</a:t>
            </a:r>
          </a:p>
        </p:txBody>
      </p:sp>
      <p:pic>
        <p:nvPicPr>
          <p:cNvPr id="6" name="Picture 5" descr="deck-10-reques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Who approves at your foundation — an access committee? Do distributions to qualified researchers need an MTA gate?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Fulfillment — a pull list sorted by the freezer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Location-ordered picking to minimize door-open time; printable for the bench.</a:t>
            </a:r>
          </a:p>
        </p:txBody>
      </p:sp>
      <p:pic>
        <p:nvPicPr>
          <p:cNvPr id="6" name="Picture 5" descr="deck-11-pull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Shipments — both directions, one manifest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Inbound collections and outbound distributions; the manifest is also where an external lab's accession maps to our barcode.</a:t>
            </a:r>
          </a:p>
        </p:txBody>
      </p:sp>
      <p:pic>
        <p:nvPicPr>
          <p:cNvPr id="6" name="Picture 5" descr="deck-12-shipme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Couriers, temp loggers, site-to-bank routes — and does material ever leave under an MTA?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Results — scan it, verify it, it lands on the record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Feed, file, or scanned report → matched by barcode → a human verifies → applied to the sample's form. Corrections overlay with full history.</a:t>
            </a:r>
          </a:p>
        </p:txBody>
      </p:sp>
      <p:pic>
        <p:nvPicPr>
          <p:cNvPr id="6" name="Picture 5" descr="deck-13-resul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Where do results come from at your labs — feed, file, portal, paper? Who should approve them?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Chain of custody — the whole story, unbroken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Collected → shipped → received → placed → allocated → distributed → resulted. Every event carries author, time, and reason.</a:t>
            </a:r>
          </a:p>
        </p:txBody>
      </p:sp>
      <p:pic>
        <p:nvPicPr>
          <p:cNvPr id="6" name="Picture 5" descr="deck-14-custo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Who signs custody transfers today — and does any step need an e-signature rather than a logged author?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4114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Alignment — where does this match your world?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960120"/>
            <a:ext cx="10424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Our six bets. Tell us which hold at your bank — and which don't.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1   </a:t>
            </a:r>
            <a:r>
              <a:rPr sz="1400">
                <a:solidFill>
                  <a:srgbClr val="1F2937"/>
                </a:solidFill>
                <a:latin typeface="Segoe UI"/>
              </a:rPr>
              <a:t>Collection is decentralized — kit-by-mail from scattered families as often as clinic visits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21992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2   </a:t>
            </a:r>
            <a:r>
              <a:rPr sz="1400">
                <a:solidFill>
                  <a:srgbClr val="1F2937"/>
                </a:solidFill>
                <a:latin typeface="Segoe UI"/>
              </a:rPr>
              <a:t>Receiving is the bank's quality gate — turn-by-turn, not a batch form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980944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3   </a:t>
            </a:r>
            <a:r>
              <a:rPr sz="1400">
                <a:solidFill>
                  <a:srgbClr val="1F2937"/>
                </a:solidFill>
                <a:latin typeface="Segoe UI"/>
              </a:rPr>
              <a:t>Analysis stays in your lab systems; results flow back onto the study record (we are not a LIMS)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739896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4   </a:t>
            </a:r>
            <a:r>
              <a:rPr sz="1400">
                <a:solidFill>
                  <a:srgbClr val="1F2937"/>
                </a:solidFill>
                <a:latin typeface="Segoe UI"/>
              </a:rPr>
              <a:t>Sample requests need governance: consent stewardship, use restrictions, an access approver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4498848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5   </a:t>
            </a:r>
            <a:r>
              <a:rPr sz="1400">
                <a:solidFill>
                  <a:srgbClr val="1F2937"/>
                </a:solidFill>
                <a:latin typeface="Segoe UI"/>
              </a:rPr>
              <a:t>One catalog, role-scoped — bench staff and researchers see different doors into the same bank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5257800"/>
            <a:ext cx="10698480" cy="65836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2880" tIns="91440"/>
          <a:lstStyle/>
          <a:p>
            <a:pPr algn="ctr"/>
            <a:r>
              <a:rPr b="1" sz="1400">
                <a:solidFill>
                  <a:srgbClr val="396B9E"/>
                </a:solidFill>
                <a:latin typeface="Segoe UI"/>
              </a:rPr>
              <a:t>6   </a:t>
            </a:r>
            <a:r>
              <a:rPr sz="1400">
                <a:solidFill>
                  <a:srgbClr val="1F2937"/>
                </a:solidFill>
                <a:latin typeface="Segoe UI"/>
              </a:rPr>
              <a:t>The specimen record belongs on the study record — StudyTrax-native, audited, exportable</a:t>
            </a:r>
            <a:r>
              <a:rPr sz="1100" i="1">
                <a:solidFill>
                  <a:srgbClr val="767676"/>
                </a:solidFill>
                <a:latin typeface="Segoe UI"/>
              </a:rPr>
              <a:t>      agree / adjust / wrong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41148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Gaps — from your perspective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96012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We capture these live. Three columns; the prompts below are ours — the content is yours.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3429000" cy="3200400"/>
          </a:xfrm>
          <a:prstGeom prst="roundRect">
            <a:avLst/>
          </a:prstGeom>
          <a:solidFill>
            <a:srgbClr val="F5F5F5"/>
          </a:solidFill>
          <a:ln w="12700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tIns="128016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MISSING</a:t>
            </a:r>
          </a:p>
          <a:p>
            <a:pPr>
              <a:spcBef>
                <a:spcPts val="400"/>
              </a:spcBef>
            </a:pPr>
            <a:r>
              <a:rPr sz="1150">
                <a:solidFill>
                  <a:srgbClr val="767676"/>
                </a:solidFill>
                <a:latin typeface="Segoe UI"/>
              </a:rPr>
              <a:t>Things your bank does that you haven't seen today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70832" y="1463040"/>
            <a:ext cx="3429000" cy="3200400"/>
          </a:xfrm>
          <a:prstGeom prst="roundRect">
            <a:avLst/>
          </a:prstGeom>
          <a:solidFill>
            <a:srgbClr val="F5F5F5"/>
          </a:solidFill>
          <a:ln w="12700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tIns="128016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DIFFERENT</a:t>
            </a:r>
          </a:p>
          <a:p>
            <a:pPr>
              <a:spcBef>
                <a:spcPts val="400"/>
              </a:spcBef>
            </a:pPr>
            <a:r>
              <a:rPr sz="1150">
                <a:solidFill>
                  <a:srgbClr val="767676"/>
                </a:solidFill>
                <a:latin typeface="Segoe UI"/>
              </a:rPr>
              <a:t>Things we showed that work another way at your site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10144" y="1463040"/>
            <a:ext cx="3429000" cy="3200400"/>
          </a:xfrm>
          <a:prstGeom prst="roundRect">
            <a:avLst/>
          </a:prstGeom>
          <a:solidFill>
            <a:srgbClr val="F5F5F5"/>
          </a:solidFill>
          <a:ln w="12700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tIns="128016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DOESN'T FIT</a:t>
            </a:r>
          </a:p>
          <a:p>
            <a:pPr>
              <a:spcBef>
                <a:spcPts val="400"/>
              </a:spcBef>
            </a:pPr>
            <a:r>
              <a:rPr sz="1150">
                <a:solidFill>
                  <a:srgbClr val="767676"/>
                </a:solidFill>
                <a:latin typeface="Segoe UI"/>
              </a:rPr>
              <a:t>Things that shouldn't exist in your world at 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484632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300" b="0">
                <a:solidFill>
                  <a:srgbClr val="545454"/>
                </a:solidFill>
                <a:latin typeface="Segoe UI"/>
              </a:rPr>
              <a:t>Prompts we'll walk:  processing depth · consent stewardship &amp; MTA reality · your lab systems (LIMS? Beaker? files?) · volumes, sites, staffing · roles &amp; approvals · reporting for sponsors, IRBs, auditors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Nothing here is precious. The gaps list becomes the build list.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How to read this 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371600"/>
            <a:ext cx="1042416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800" b="1">
                <a:solidFill>
                  <a:srgbClr val="1F2937"/>
                </a:solidFill>
                <a:latin typeface="Segoe UI"/>
              </a:rPr>
              <a:t>Blue = what we propose.  Gold = what we're asking you.</a:t>
            </a:r>
          </a:p>
          <a:p>
            <a:pPr>
              <a:spcBef>
                <a:spcPts val="1400"/>
              </a:spcBef>
            </a:pPr>
            <a:r>
              <a:rPr sz="1500" b="0">
                <a:solidFill>
                  <a:srgbClr val="545454"/>
                </a:solidFill>
                <a:latin typeface="Segoe UI"/>
              </a:rPr>
              <a:t>•  Every screenshot is the live prototype, not a mockup — after today we change it and you watch it evolve at the same link.</a:t>
            </a:r>
          </a:p>
          <a:p>
            <a:pPr>
              <a:spcBef>
                <a:spcPts val="800"/>
              </a:spcBef>
            </a:pPr>
            <a:r>
              <a:rPr sz="1500" b="0">
                <a:solidFill>
                  <a:srgbClr val="545454"/>
                </a:solidFill>
                <a:latin typeface="Segoe UI"/>
              </a:rPr>
              <a:t>•  Two areas we think we've solved — kit definition and receiving — are presented specifically so you can challenge them.</a:t>
            </a:r>
          </a:p>
          <a:p>
            <a:pPr>
              <a:spcBef>
                <a:spcPts val="800"/>
              </a:spcBef>
            </a:pPr>
            <a:r>
              <a:rPr sz="1500" b="0">
                <a:solidFill>
                  <a:srgbClr val="545454"/>
                </a:solidFill>
                <a:latin typeface="Segoe UI"/>
              </a:rPr>
              <a:t>•  Three frames at the end are the real work: alignment, gaps from your perspective, and how we proceed.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Interrupt anywhere. The best version of this design is the one you argue with.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How we proceed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17320"/>
            <a:ext cx="10698480" cy="932688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1  Today — </a:t>
            </a:r>
            <a:r>
              <a:rPr sz="1350">
                <a:solidFill>
                  <a:srgbClr val="545454"/>
                </a:solidFill>
                <a:latin typeface="Segoe UI"/>
              </a:rPr>
              <a:t>Capture your requirements against everything you just saw — the gaps list is the contract.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468880"/>
            <a:ext cx="10698480" cy="932688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2  Weeks, not months — </a:t>
            </a:r>
            <a:r>
              <a:rPr sz="1350">
                <a:solidFill>
                  <a:srgbClr val="545454"/>
                </a:solidFill>
                <a:latin typeface="Segoe UI"/>
              </a:rPr>
              <a:t>We reshape the design and the LIVE prototype around them — same link, versioned, you watch it change.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520440"/>
            <a:ext cx="10698480" cy="932688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3  Pilot — </a:t>
            </a:r>
            <a:r>
              <a:rPr sz="1350">
                <a:solidFill>
                  <a:srgbClr val="545454"/>
                </a:solidFill>
                <a:latin typeface="Segoe UI"/>
              </a:rPr>
              <a:t>Your first tissue protocol configured; your coordinators and bank staff hands-on; we iterate on real friction.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4572000"/>
            <a:ext cx="10698480" cy="932688"/>
          </a:xfrm>
          <a:prstGeom prst="roundRect">
            <a:avLst/>
          </a:prstGeom>
          <a:solidFill>
            <a:srgbClr val="FFF6D5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500">
                <a:solidFill>
                  <a:srgbClr val="806A00"/>
                </a:solidFill>
                <a:latin typeface="Segoe UI"/>
              </a:rPr>
              <a:t>4  Build — </a:t>
            </a:r>
            <a:r>
              <a:rPr sz="1350">
                <a:solidFill>
                  <a:srgbClr val="545454"/>
                </a:solidFill>
                <a:latin typeface="Segoe UI"/>
              </a:rPr>
              <a:t>The module lands inside StudyTrax — same subjects, forms, and audit trail your teams already trust. Integration work is already staged.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8064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1700" b="1">
                <a:solidFill>
                  <a:srgbClr val="396B9E"/>
                </a:solidFill>
                <a:latin typeface="Segoe UI"/>
              </a:rPr>
              <a:t>You are the first bank shaping this. Your requirements set the direction.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The shape: one bank, inside your study platform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17320"/>
            <a:ext cx="10698480" cy="960120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109728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Your organization</a:t>
            </a:r>
          </a:p>
          <a:p>
            <a:r>
              <a:rPr sz="1300">
                <a:solidFill>
                  <a:srgbClr val="545454"/>
                </a:solidFill>
                <a:latin typeface="Segoe UI"/>
              </a:rPr>
              <a:t>storage fleet · kit template library · label formats · sample types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496312"/>
            <a:ext cx="10698480" cy="960120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109728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Each study</a:t>
            </a:r>
          </a:p>
          <a:p>
            <a:r>
              <a:rPr sz="1300">
                <a:solidFill>
                  <a:srgbClr val="545454"/>
                </a:solidFill>
                <a:latin typeface="Segoe UI"/>
              </a:rPr>
              <a:t>specimen schedule (visits AND surgical events) · its own frozen kit copies · collection entities like Lab Values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575304"/>
            <a:ext cx="10698480" cy="960120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109728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Each visit · clinical event · kit-by-mail return</a:t>
            </a:r>
          </a:p>
          <a:p>
            <a:r>
              <a:rPr sz="1300">
                <a:solidFill>
                  <a:srgbClr val="545454"/>
                </a:solidFill>
                <a:latin typeface="Segoe UI"/>
              </a:rPr>
              <a:t>specimens collected onto the study record, visible instantly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4654296"/>
            <a:ext cx="10698480" cy="960120"/>
          </a:xfrm>
          <a:prstGeom prst="roundRect">
            <a:avLst/>
          </a:prstGeom>
          <a:solidFill>
            <a:srgbClr val="EEF3F8"/>
          </a:solidFill>
          <a:ln w="9525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109728"/>
          <a:lstStyle/>
          <a:p>
            <a:pPr algn="ctr"/>
            <a:r>
              <a:rPr b="1" sz="1500">
                <a:solidFill>
                  <a:srgbClr val="396B9E"/>
                </a:solidFill>
                <a:latin typeface="Segoe UI"/>
              </a:rPr>
              <a:t>The bank (one menu item)</a:t>
            </a:r>
          </a:p>
          <a:p>
            <a:r>
              <a:rPr sz="1300">
                <a:solidFill>
                  <a:srgbClr val="545454"/>
                </a:solidFill>
                <a:latin typeface="Segoe UI"/>
              </a:rPr>
              <a:t>receiving · processing · storage · requests · shipments · results · custody · capacity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Same subjects, visits, forms, and audit trail your teams already use — the bank is not another silo.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Specimen schedule — calendars AND surgical events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Collection driven by the protocol: scheduled visits, or triggered from the OR / pathology.</a:t>
            </a:r>
          </a:p>
        </p:txBody>
      </p:sp>
      <p:pic>
        <p:nvPicPr>
          <p:cNvPr id="6" name="Picture 5" descr="deck-01-sched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Do your protocols collect on a study calendar, on clinical events, or when a family's kit comes back by mail?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Lab Values — an assessment that requires a specimen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A study-defined entity: bound to Baseline and Month 1, its form built in StudyTrax, and it REQUIRES a sample collection.</a:t>
            </a:r>
          </a:p>
        </p:txBody>
      </p:sp>
      <p:pic>
        <p:nvPicPr>
          <p:cNvPr id="6" name="Picture 5" descr="deck-02-labvalu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Which of your assessments need a specimen attached? Who defines them — the bank or the study team?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Kit design — a shared library, frozen per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Versioned templates; studies clone frozen copies so a running protocol never changes underneath you.</a:t>
            </a:r>
          </a:p>
        </p:txBody>
      </p:sp>
      <p:pic>
        <p:nvPicPr>
          <p:cNvPr id="6" name="Picture 5" descr="deck-03-kitdesig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Who owns kit definitions at your organization? Do sites need variants of the same kit?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Collection — on the subject's study record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Each specimen marked collected or missed at the event; the study team sees it the same minute.</a:t>
            </a:r>
          </a:p>
        </p:txBody>
      </p:sp>
      <p:pic>
        <p:nvPicPr>
          <p:cNvPr id="6" name="Picture 5" descr="deck-04-coll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Who marks collection at your sites — coordinator, OR nurse, pathology assistant? On what device?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Receiving 1 of 2 — arrival, verified against the manifest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Carrier, temperature logger, expected contents — and the missed specimen documented, not lost.</a:t>
            </a:r>
          </a:p>
        </p:txBody>
      </p:sp>
      <p:pic>
        <p:nvPicPr>
          <p:cNvPr id="6" name="Picture 5" descr="deck-05-recv-arriv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058400" y="256032"/>
            <a:ext cx="1920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>
                <a:solidFill>
                  <a:srgbClr val="396B9E"/>
                </a:solidFill>
                <a:latin typeface="Segoe UI"/>
              </a:rPr>
              <a:t>STUDY</a:t>
            </a:r>
            <a:r>
              <a:rPr b="1" sz="1400">
                <a:solidFill>
                  <a:srgbClr val="F7B342"/>
                </a:solidFill>
                <a:latin typeface="Segoe UI"/>
              </a:rPr>
              <a:t>TRAX</a:t>
            </a:r>
            <a:r>
              <a:rPr sz="900">
                <a:solidFill>
                  <a:srgbClr val="767676"/>
                </a:solidFill>
                <a:latin typeface="Segoe UI"/>
              </a:rPr>
              <a:t>  BioTrax·draft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73152" cy="457200"/>
          </a:xfrm>
          <a:prstGeom prst="rect">
            <a:avLst/>
          </a:prstGeom>
          <a:solidFill>
            <a:srgbClr val="396B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92608"/>
            <a:ext cx="8961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2600" b="1">
                <a:solidFill>
                  <a:srgbClr val="1F2937"/>
                </a:solidFill>
                <a:latin typeface="Segoe UI"/>
              </a:rPr>
              <a:t>Receiving 2 of 2 — every sample, turn by turn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841248"/>
            <a:ext cx="10607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767676"/>
                </a:solidFill>
                <a:latin typeface="Segoe UI"/>
              </a:rPr>
              <a:t>Scan → inspect (condition, gross description, weight, pathology review) → place → confirm. Answers land on the StudyTrax form — audited, never retyped.</a:t>
            </a:r>
          </a:p>
        </p:txBody>
      </p:sp>
      <p:pic>
        <p:nvPicPr>
          <p:cNvPr id="6" name="Picture 5" descr="deck-06-recv-sam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325880"/>
            <a:ext cx="9692640" cy="4831939"/>
          </a:xfrm>
          <a:prstGeom prst="rect">
            <a:avLst/>
          </a:prstGeom>
          <a:ln w="12700">
            <a:solidFill>
              <a:srgbClr val="E2E2E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502920" y="5989320"/>
            <a:ext cx="11155680" cy="640080"/>
          </a:xfrm>
          <a:prstGeom prst="roundRect">
            <a:avLst/>
          </a:prstGeom>
          <a:solidFill>
            <a:srgbClr val="FFF6D5"/>
          </a:solidFill>
          <a:ln w="12700">
            <a:solidFill>
              <a:srgbClr val="F7B3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tIns="91440"/>
          <a:lstStyle/>
          <a:p>
            <a:pPr algn="ctr"/>
            <a:r>
              <a:rPr b="1" sz="1100">
                <a:solidFill>
                  <a:srgbClr val="806A00"/>
                </a:solidFill>
                <a:latin typeface="Segoe UI"/>
              </a:rPr>
              <a:t>FOR DISCUSSION   </a:t>
            </a:r>
            <a:r>
              <a:rPr sz="1300">
                <a:solidFill>
                  <a:srgbClr val="4A4210"/>
                </a:solidFill>
                <a:latin typeface="Segoe UI"/>
              </a:rPr>
              <a:t>Does this match your bench? What's missing — photos, block maps, second-person verification?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